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Mona Sans Semi Bold"/>
      <p:regular r:id="rId17"/>
    </p:embeddedFont>
    <p:embeddedFont>
      <p:font typeface="Mona Sans Semi Bold"/>
      <p:regular r:id="rId18"/>
    </p:embeddedFont>
    <p:embeddedFont>
      <p:font typeface="Mona Sans Semi Bold"/>
      <p:regular r:id="rId19"/>
    </p:embeddedFont>
    <p:embeddedFont>
      <p:font typeface="Mona Sans Semi Bold"/>
      <p:regular r:id="rId20"/>
    </p:embeddedFont>
    <p:embeddedFont>
      <p:font typeface="Funnel Sans"/>
      <p:regular r:id="rId21"/>
    </p:embeddedFont>
    <p:embeddedFont>
      <p:font typeface="Funnel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slideLayout" Target="../slideLayouts/slideLayout6.xml"/><Relationship Id="rId8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34032"/>
            <a:ext cx="128919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LU Decomposition (Lower–Upper Factorization)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964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 Numerical Method for Solving Linear Systems Efficiently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5144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by: Abdullah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13254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Subject: Numerical Methods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6197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10915"/>
            <a:ext cx="398502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Questions or Feedback?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1133951" y="4531519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"Mathematics gives us the power to decompose complexity into simplicity."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4276368"/>
            <a:ext cx="30480" cy="873204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540472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Presented by Abdullah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49504"/>
            <a:ext cx="92144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Introduction to LU Decomposition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91191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LU decomposition factors a square matrix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into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61874"/>
            <a:ext cx="13042821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3561874"/>
            <a:ext cx="13042821" cy="39326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24219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→ Lower triangular matrix (1s on diagonal)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6843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→ Upper triangular matrix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3790" y="5302448"/>
            <a:ext cx="4196358" cy="1177528"/>
          </a:xfrm>
          <a:prstGeom prst="roundRect">
            <a:avLst>
              <a:gd name="adj" fmla="val 809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28224" y="5536883"/>
            <a:ext cx="3613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Solve Equations Efficiently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5216962" y="5302448"/>
            <a:ext cx="4196358" cy="1177528"/>
          </a:xfrm>
          <a:prstGeom prst="roundRect">
            <a:avLst>
              <a:gd name="adj" fmla="val 809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5451396" y="553688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Compute Inverses &amp; Determinants</a:t>
            </a:r>
            <a:endParaRPr lang="en-US" sz="2200" dirty="0"/>
          </a:p>
        </p:txBody>
      </p:sp>
      <p:sp>
        <p:nvSpPr>
          <p:cNvPr id="12" name="Shape 9"/>
          <p:cNvSpPr/>
          <p:nvPr/>
        </p:nvSpPr>
        <p:spPr>
          <a:xfrm>
            <a:off x="9640133" y="5302448"/>
            <a:ext cx="4196358" cy="1177528"/>
          </a:xfrm>
          <a:prstGeom prst="roundRect">
            <a:avLst>
              <a:gd name="adj" fmla="val 8090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874568" y="553688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Simplify Repeated Calculations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84164"/>
            <a:ext cx="8073747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LU Decomposition: </a:t>
            </a:r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Beyond Gaussian Elimination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755350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3755350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4012644"/>
            <a:ext cx="359033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Modular Components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142524" y="499931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LU separates the matrix into reusable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factors, unlike Gaussian Elimination.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755350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3755350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40126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Enhanced Efficiency</a:t>
            </a:r>
            <a:endParaRPr lang="en-US" sz="2650" dirty="0"/>
          </a:p>
        </p:txBody>
      </p:sp>
      <p:sp>
        <p:nvSpPr>
          <p:cNvPr id="10" name="Text 8"/>
          <p:cNvSpPr/>
          <p:nvPr/>
        </p:nvSpPr>
        <p:spPr>
          <a:xfrm>
            <a:off x="5565696" y="457402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Avoids repeating operations for each new right-hand side vector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, making it faster for multiple systems.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3755350"/>
            <a:ext cx="4196358" cy="2589967"/>
          </a:xfrm>
          <a:prstGeom prst="roundRect">
            <a:avLst>
              <a:gd name="adj" fmla="val 5649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C8CACF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3755350"/>
            <a:ext cx="121920" cy="2589967"/>
          </a:xfrm>
          <a:prstGeom prst="roundRect">
            <a:avLst>
              <a:gd name="adj" fmla="val 78139"/>
            </a:avLst>
          </a:prstGeom>
          <a:solidFill>
            <a:srgbClr val="373B48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4012644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Numerical Stability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9988868" y="457402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More robust and accurate for solving large systems of linear equations.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5627"/>
            <a:ext cx="1116949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Purpose &amp; Mathematical Representation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368034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50210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Structured Solution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399252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Provides a clear, two-step process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AX = 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368034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502104"/>
            <a:ext cx="28932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Substitute &amp; Simplify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399252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Replace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with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: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LUX = 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 Let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UX = 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064204"/>
            <a:ext cx="374392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1. Forward Substitution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793790" y="5776555"/>
            <a:ext cx="6244709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5776555"/>
            <a:ext cx="6244709" cy="39326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790" y="64568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Solve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efficiently due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's lower triangular form.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7599521" y="5064204"/>
            <a:ext cx="4114324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2. Backward Substitution</a:t>
            </a:r>
            <a:endParaRPr lang="en-US" sz="2650" dirty="0"/>
          </a:p>
        </p:txBody>
      </p:sp>
      <p:sp>
        <p:nvSpPr>
          <p:cNvPr id="14" name="Text 9"/>
          <p:cNvSpPr/>
          <p:nvPr/>
        </p:nvSpPr>
        <p:spPr>
          <a:xfrm>
            <a:off x="7599521" y="5776555"/>
            <a:ext cx="6244709" cy="3932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521" y="5776555"/>
            <a:ext cx="6244709" cy="393263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599521" y="645687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Solve for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X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efficiently due to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's upper triangular form.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87439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Expanded Use Cases &amp; Benefits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10727"/>
            <a:ext cx="378523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Reduces Computational Cost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5475"/>
            <a:ext cx="3785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Optimizes calculations, especially for large matrices.</a:t>
            </a:r>
            <a:endParaRPr lang="en-US" sz="17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411" y="4209098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861548"/>
            <a:ext cx="357139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Multiple Right-Hand Sides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351967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Efficiently solves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AX = 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for various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B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vectors.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307" y="3258026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53141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Improves Precision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804535"/>
            <a:ext cx="3898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Offers greater accuracy compared to direct Gaussian methods.</a:t>
            </a:r>
            <a:endParaRPr lang="en-US" sz="17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4533" y="5984200"/>
            <a:ext cx="339328" cy="4242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3069"/>
            <a:ext cx="917138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Steps of LU Decomposition (3x3 Matrix)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31050"/>
            <a:ext cx="13042821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Given a matrix A: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793790" y="2283381"/>
            <a:ext cx="13042821" cy="944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283381"/>
            <a:ext cx="13042821" cy="94476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47210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01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793790" y="3776782"/>
            <a:ext cx="6424970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918823"/>
            <a:ext cx="276391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Assume L &amp; U Structure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93790" y="4335661"/>
            <a:ext cx="64249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Define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as lower triangular with 1s on diagonal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as upper triangular.</a:t>
            </a:r>
            <a:endParaRPr lang="en-US" sz="1500" dirty="0"/>
          </a:p>
        </p:txBody>
      </p:sp>
      <p:sp>
        <p:nvSpPr>
          <p:cNvPr id="10" name="Text 7"/>
          <p:cNvSpPr/>
          <p:nvPr/>
        </p:nvSpPr>
        <p:spPr>
          <a:xfrm>
            <a:off x="793790" y="4887992"/>
            <a:ext cx="6424970" cy="9447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4887992"/>
            <a:ext cx="6424970" cy="94476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411522" y="3472101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02</a:t>
            </a:r>
            <a:endParaRPr lang="en-US" sz="1500" dirty="0"/>
          </a:p>
        </p:txBody>
      </p:sp>
      <p:sp>
        <p:nvSpPr>
          <p:cNvPr id="13" name="Shape 9"/>
          <p:cNvSpPr/>
          <p:nvPr/>
        </p:nvSpPr>
        <p:spPr>
          <a:xfrm>
            <a:off x="7411522" y="3776782"/>
            <a:ext cx="6425089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4" name="Text 10"/>
          <p:cNvSpPr/>
          <p:nvPr/>
        </p:nvSpPr>
        <p:spPr>
          <a:xfrm>
            <a:off x="7411522" y="3918823"/>
            <a:ext cx="2928461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Multiply LU &amp; Equate to A</a:t>
            </a:r>
            <a:endParaRPr lang="en-US" sz="1850" dirty="0"/>
          </a:p>
        </p:txBody>
      </p:sp>
      <p:sp>
        <p:nvSpPr>
          <p:cNvPr id="15" name="Text 11"/>
          <p:cNvSpPr/>
          <p:nvPr/>
        </p:nvSpPr>
        <p:spPr>
          <a:xfrm>
            <a:off x="7411522" y="4335661"/>
            <a:ext cx="642508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Perform the matrix multiplication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LU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set it equal to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.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793790" y="617005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03</a:t>
            </a:r>
            <a:endParaRPr lang="en-US" sz="1500" dirty="0"/>
          </a:p>
        </p:txBody>
      </p:sp>
      <p:sp>
        <p:nvSpPr>
          <p:cNvPr id="17" name="Shape 13"/>
          <p:cNvSpPr/>
          <p:nvPr/>
        </p:nvSpPr>
        <p:spPr>
          <a:xfrm>
            <a:off x="793790" y="6474738"/>
            <a:ext cx="6424970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18" name="Text 14"/>
          <p:cNvSpPr/>
          <p:nvPr/>
        </p:nvSpPr>
        <p:spPr>
          <a:xfrm>
            <a:off x="793790" y="661677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Compare Elements</a:t>
            </a:r>
            <a:endParaRPr lang="en-US" sz="1850" dirty="0"/>
          </a:p>
        </p:txBody>
      </p:sp>
      <p:sp>
        <p:nvSpPr>
          <p:cNvPr id="19" name="Text 15"/>
          <p:cNvSpPr/>
          <p:nvPr/>
        </p:nvSpPr>
        <p:spPr>
          <a:xfrm>
            <a:off x="793790" y="7033617"/>
            <a:ext cx="6424970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Solve for the unknown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lij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uij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values.</a:t>
            </a:r>
            <a:endParaRPr lang="en-US" sz="1500" dirty="0"/>
          </a:p>
        </p:txBody>
      </p:sp>
      <p:sp>
        <p:nvSpPr>
          <p:cNvPr id="20" name="Text 16"/>
          <p:cNvSpPr/>
          <p:nvPr/>
        </p:nvSpPr>
        <p:spPr>
          <a:xfrm>
            <a:off x="7411522" y="6170057"/>
            <a:ext cx="192762" cy="2409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Mona Sans Light" pitchFamily="34" charset="0"/>
                <a:ea typeface="Mona Sans Light" pitchFamily="34" charset="-122"/>
                <a:cs typeface="Mona Sans Light" pitchFamily="34" charset="-120"/>
              </a:rPr>
              <a:t>04</a:t>
            </a:r>
            <a:endParaRPr lang="en-US" sz="1500" dirty="0"/>
          </a:p>
        </p:txBody>
      </p:sp>
      <p:sp>
        <p:nvSpPr>
          <p:cNvPr id="21" name="Shape 17"/>
          <p:cNvSpPr/>
          <p:nvPr/>
        </p:nvSpPr>
        <p:spPr>
          <a:xfrm>
            <a:off x="7411522" y="6474738"/>
            <a:ext cx="6425089" cy="22860"/>
          </a:xfrm>
          <a:prstGeom prst="rect">
            <a:avLst/>
          </a:prstGeom>
          <a:solidFill>
            <a:srgbClr val="373B48"/>
          </a:solidFill>
          <a:ln/>
        </p:spPr>
      </p:sp>
      <p:sp>
        <p:nvSpPr>
          <p:cNvPr id="22" name="Text 18"/>
          <p:cNvSpPr/>
          <p:nvPr/>
        </p:nvSpPr>
        <p:spPr>
          <a:xfrm>
            <a:off x="7411522" y="6616779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Solve Systems</a:t>
            </a:r>
            <a:endParaRPr lang="en-US" sz="1850" dirty="0"/>
          </a:p>
        </p:txBody>
      </p:sp>
      <p:sp>
        <p:nvSpPr>
          <p:cNvPr id="23" name="Text 19"/>
          <p:cNvSpPr/>
          <p:nvPr/>
        </p:nvSpPr>
        <p:spPr>
          <a:xfrm>
            <a:off x="7411522" y="7033617"/>
            <a:ext cx="6425089" cy="3083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Once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and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are known, solve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LY = B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(forward) then </a:t>
            </a:r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UX = Y</a:t>
            </a:r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(backward).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7357" y="595074"/>
            <a:ext cx="8856702" cy="642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50"/>
              </a:lnSpc>
              <a:buNone/>
            </a:pPr>
            <a:r>
              <a:rPr lang="en-US" sz="40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Example with Solution (3x3 System)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57357" y="1545908"/>
            <a:ext cx="3083719" cy="3854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Given System: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757357" y="2239685"/>
            <a:ext cx="13115687" cy="100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357" y="2239685"/>
            <a:ext cx="13115687" cy="100738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57357" y="3507224"/>
            <a:ext cx="1311568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Which corresponds to the equations: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357" y="4067413"/>
            <a:ext cx="1311568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2x1 + 3x2 + 1x3 = 7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357" y="4468297"/>
            <a:ext cx="1311568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4x1 + 7x2 + 7x3 = 11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757357" y="4869180"/>
            <a:ext cx="13115687" cy="328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550"/>
              </a:lnSpc>
              <a:buSzPct val="100000"/>
              <a:buChar char="•"/>
            </a:pPr>
            <a:r>
              <a:rPr lang="en-US" sz="160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-2x1 + 4x2 + 5x3 = 1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57357" y="5429369"/>
            <a:ext cx="13115687" cy="2208371"/>
          </a:xfrm>
          <a:prstGeom prst="roundRect">
            <a:avLst>
              <a:gd name="adj" fmla="val 3910"/>
            </a:avLst>
          </a:prstGeom>
          <a:solidFill>
            <a:srgbClr val="D4D6DE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858" y="5720358"/>
            <a:ext cx="321231" cy="256937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489591" y="5686187"/>
            <a:ext cx="3118723" cy="321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Step 1: LU Decomposition</a:t>
            </a:r>
            <a:endParaRPr lang="en-US" sz="2000" dirty="0"/>
          </a:p>
        </p:txBody>
      </p:sp>
      <p:sp>
        <p:nvSpPr>
          <p:cNvPr id="13" name="Text 9"/>
          <p:cNvSpPr/>
          <p:nvPr/>
        </p:nvSpPr>
        <p:spPr>
          <a:xfrm>
            <a:off x="1489591" y="6267450"/>
            <a:ext cx="12177951" cy="1007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endParaRPr lang="en-US" sz="180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591" y="6267450"/>
            <a:ext cx="12177951" cy="10073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76300"/>
            <a:ext cx="77341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Step 2: Forward Substitution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25241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Solving 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LY = b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690693"/>
            <a:ext cx="130428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690693"/>
            <a:ext cx="13042821" cy="11115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408932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y1 = 7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53151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2y1 + y2 = 11 → y2 = 11 - 2(7) = -3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973717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-y1 + 7y2 + y3 = 1 → y3 = 1 - (-7) - 7(-3) = 1 + 7 + 21 = 29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917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Resulting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 Vector: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93790" y="6241733"/>
            <a:ext cx="130428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241733"/>
            <a:ext cx="13042821" cy="111156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76049"/>
            <a:ext cx="82494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Step 3: Backward Substitution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82499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Solving </a:t>
            </a:r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UX = Y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793790" y="2590443"/>
            <a:ext cx="130428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590443"/>
            <a:ext cx="13042821" cy="111156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9890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-29x3 = 29 → x3 = -1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443126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x2 + 5x3 = -3 → x2 + 5(-1) = -3 → x2 = 2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48734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2x1 + 3x2 + x3 = 7 → 2x1 + 3(2) + (-1) = 7 → 2x1 + 6 - 1 = 7 → 2x1 = 2 → x1 = 1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793790" y="5576530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Final Solution: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793790" y="6341983"/>
            <a:ext cx="13042821" cy="1111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endParaRPr lang="en-US" sz="2000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6341983"/>
            <a:ext cx="13042821" cy="11115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2025-10-06T19:35:57Z</dcterms:created>
  <dcterms:modified xsi:type="dcterms:W3CDTF">2025-10-06T19:35:57Z</dcterms:modified>
</cp:coreProperties>
</file>